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2" r:id="rId5"/>
    <p:sldId id="263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54CF7-84C5-4519-8ADF-4F4770665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66AE3D-7A3E-4F57-ABBB-BD869AB6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42289-1374-45A0-B348-DD056F4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895F4-A046-4940-BFAD-0275586E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FB120-728A-425E-90F4-911C6E2E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13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789C0-EAD1-4FD9-838E-5E92AC78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5DF807-4F11-42D1-8B9C-8639C501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70EE4-9D8E-43AE-87B5-319B2326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EB9A3-240A-4BA2-A89F-DF9DD072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793210-8F28-45B6-B26C-97919F7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0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13C790-FB62-4909-9C55-E47711FE7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6F53FC-6D95-4010-8FEC-2AD4B3D7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6F56D-9B1D-4546-9AFB-C4DBB7C6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F47D6-F89B-43AC-B373-93CEA8EF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B6970-9AFC-473B-B7B1-DF59F096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4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8E3AF-3B2A-4020-9018-F7638FF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C08FC-1249-46AE-9B3F-22E7897C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4CE1B-6F12-4AAA-99DE-E2375D86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D9C1D-E61C-4EBD-9A22-396576E8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89076-0996-454D-96F9-F4FC6B7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2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C950C-41F5-4CA5-9BFD-C27483F1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3B79AA-E5AD-43F8-9469-19D436B4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3C7E3-6B30-4EF4-A195-B5E1E855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4EB14-74FB-4320-ADB1-6368C44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EDD2D0-2E73-4FD7-8FED-5EF05A99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52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9CA4A-7E80-47EE-808B-2AD9D072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1B7CFB-5706-4868-A876-5D70C6886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40528B-3D6D-4858-A09C-1FD1984A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D5695C-9741-414C-B15B-EAD27BAE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D910F5-0AD3-403F-AA0D-FB06CAC0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BF9310-BC61-4007-877E-396DA4E1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4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D5FBB-5035-41CE-AE67-31E63F5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D64AF5-F521-4536-BED5-5B5A3DE2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B50D83-3545-4A91-9983-3FC75924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649BF-2C9E-4A17-A4EA-01FC07264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4D3CD7-CD1C-43A9-B191-FB206D595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2805A7-3480-455E-8FB6-1B91AF5E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A42CB2-58DC-49DE-8F50-42268837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3BF68C-E6FC-47E6-ADF0-5FD5FE25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1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9F997-18F4-4550-A682-3ECAA97A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72BC5B-BB29-42D6-A613-D854DF8D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461FE6-E465-400A-A3FB-9866C3DE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7D762D-9FD8-4A5C-88BD-9EBF9E40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95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BCFFA0-CE80-4532-A107-DBFD7EE8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ED1D-5AB9-495E-8BA4-035B267B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3C053-9481-43C8-8C34-A3AF29CF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69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C8392-23B6-447C-A8C7-7C7E2222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B111E-8F83-4B4D-A07E-EA9EE2F8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89E5F4-0E9A-4206-A070-F0EFF259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9ABAB3-19CA-4073-873B-6BA5E166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73AB2-11D9-458B-BD99-82C961FF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D7145D-3CBB-485E-B843-35C3EBB4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58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3AB7D-30B3-4506-A7F8-91E28D8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74A8AD-EBFF-4B98-BCF5-7D5F6E90D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413540-90F8-4D49-AD85-26087237F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E3B00-711A-418B-9F2D-E7866DF5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290DA-9B9E-4FBF-836A-9C03CCC9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9C299-6077-4F4F-BFA3-E0B7095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7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94062A-64FD-417C-B381-40F18552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F7B967-4CBF-4D91-8F68-A84143F97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5DED1-07D3-420D-8690-83432FE5A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A1BB-084E-418A-A22F-35D4EAF55CAE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CCEC0-40DE-47E3-A664-0F80DED34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518B6-DDF0-4338-8BB0-670472DFC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B4F5-D0BC-4621-8E42-2C0878CC04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1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822589B-6846-4B17-92FC-E7D1A0971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325CE6-34E9-42C6-8670-E9A61536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2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E7EAA4-F388-4E54-9D22-C56C5E2D6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256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413D70-58F1-4C98-96FF-97023E6D1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36" y="1446083"/>
            <a:ext cx="2408508" cy="9621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1D302-B548-4C24-B2A7-18D142D25446}"/>
              </a:ext>
            </a:extLst>
          </p:cNvPr>
          <p:cNvSpPr txBox="1"/>
          <p:nvPr/>
        </p:nvSpPr>
        <p:spPr>
          <a:xfrm>
            <a:off x="3569439" y="2787404"/>
            <a:ext cx="66197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8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 de cumplimento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7912EA-9A32-40BF-B337-FE092BC9BDE9}"/>
              </a:ext>
            </a:extLst>
          </p:cNvPr>
          <p:cNvSpPr txBox="1"/>
          <p:nvPr/>
        </p:nvSpPr>
        <p:spPr>
          <a:xfrm>
            <a:off x="3560386" y="3393987"/>
            <a:ext cx="6394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Programa Anual de Trabajo 2023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A0FA243-21E7-4996-82A2-B4ABCFAAAF93}"/>
              </a:ext>
            </a:extLst>
          </p:cNvPr>
          <p:cNvCxnSpPr/>
          <p:nvPr/>
        </p:nvCxnSpPr>
        <p:spPr>
          <a:xfrm flipH="1">
            <a:off x="9089679" y="5585987"/>
            <a:ext cx="3102321" cy="0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E22D3AB-EFA5-49F1-A627-CB81571F4A0E}"/>
              </a:ext>
            </a:extLst>
          </p:cNvPr>
          <p:cNvSpPr txBox="1"/>
          <p:nvPr/>
        </p:nvSpPr>
        <p:spPr>
          <a:xfrm>
            <a:off x="7448137" y="5669774"/>
            <a:ext cx="4225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0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Calle Rosa 1-A Esquina Carretera Guanajuato a Juventino Rosas,</a:t>
            </a:r>
          </a:p>
          <a:p>
            <a:pPr algn="r"/>
            <a:r>
              <a:rPr lang="es-MX" sz="10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Km 9 + 100, C.P. 36250, Guanajuato, Gto.</a:t>
            </a:r>
          </a:p>
          <a:p>
            <a:pPr algn="r"/>
            <a:r>
              <a:rPr lang="es-MX" sz="10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(473) 192-11-63, (473) 688-24-97</a:t>
            </a:r>
          </a:p>
          <a:p>
            <a:pPr algn="r"/>
            <a:r>
              <a:rPr lang="es-MX" sz="10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contacto.sesea@guanajuato.gob.mx</a:t>
            </a:r>
          </a:p>
          <a:p>
            <a:pPr algn="r"/>
            <a:r>
              <a:rPr lang="es-MX" sz="1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seseaguanajuato.org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4CC80FB-279B-47CC-87DE-4CE27E312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974" y="5727757"/>
            <a:ext cx="112776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" y="-7102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5144448-850B-4BFD-9413-41515C6A838E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9C48FF-51E0-42EF-97C6-204DC39B70DD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DA291-E020-4019-82B8-57100E233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" y="0"/>
            <a:ext cx="2048260" cy="23774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396885-A964-4F88-B036-6C004F67576D}"/>
              </a:ext>
            </a:extLst>
          </p:cNvPr>
          <p:cNvSpPr txBox="1"/>
          <p:nvPr/>
        </p:nvSpPr>
        <p:spPr>
          <a:xfrm>
            <a:off x="2952474" y="1085450"/>
            <a:ext cx="612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estratégico 1.1 Implementación de la Política Estatal Anticorrupción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BDEEAA-C0F5-285D-2A9D-76F88D8F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54" y="2429743"/>
            <a:ext cx="1615290" cy="5883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D8EEDB-C472-4784-5762-F382ECC1B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354" y="5005857"/>
            <a:ext cx="1538150" cy="586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5F9373-39EB-37AD-E8BA-072F0066E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14F6B39-4518-84E0-60F7-D9354AB8DF59}"/>
              </a:ext>
            </a:extLst>
          </p:cNvPr>
          <p:cNvSpPr txBox="1"/>
          <p:nvPr/>
        </p:nvSpPr>
        <p:spPr>
          <a:xfrm>
            <a:off x="550607" y="3109702"/>
            <a:ext cx="4070554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MX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Implementación de las 131 actividades de las 15 Prioridades de mediano plazo de la Política Estatal Anticorrupción</a:t>
            </a:r>
            <a:r>
              <a:rPr lang="es-MX" sz="1400" dirty="0">
                <a:solidFill>
                  <a:srgbClr val="050505"/>
                </a:solidFill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MX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Seguimiento y evaluación de las 163 actividades de las 15 Prioridades de corto plazo. 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0FB1A9C-6602-F03E-B80A-6E572EB3759F}"/>
              </a:ext>
            </a:extLst>
          </p:cNvPr>
          <p:cNvSpPr txBox="1"/>
          <p:nvPr/>
        </p:nvSpPr>
        <p:spPr>
          <a:xfrm>
            <a:off x="550607" y="5740595"/>
            <a:ext cx="3942735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MX" dirty="0"/>
              <a:t>Porcentaje de avance en la Implementación de la Política Estatal Anticorrupción de Guanajuato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022836D-C8C9-C88E-267C-C1E0A0CC6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490" y="2949806"/>
            <a:ext cx="5938104" cy="33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E67710-5076-4EE2-A031-1E588D489F7A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5ABFC-6D4A-5BDC-212E-0546738A6FB5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A997B6-BC63-57B0-AEA9-B69E908DA23A}"/>
              </a:ext>
            </a:extLst>
          </p:cNvPr>
          <p:cNvSpPr txBox="1"/>
          <p:nvPr/>
        </p:nvSpPr>
        <p:spPr>
          <a:xfrm>
            <a:off x="2952474" y="1085450"/>
            <a:ext cx="612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estratégico 1.2 Implementación de la Plataforma Digital Estatal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E1C96F-AB37-4FEB-503F-198F5AE7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74" y="1793336"/>
            <a:ext cx="1615290" cy="5883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1F6590-8F79-57E4-99C6-9E83D357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274" y="5540094"/>
            <a:ext cx="1538150" cy="5869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B9BAB3-6871-187B-2B4F-2A0BE6D7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121603-ECA2-2E6E-4470-FD4E3CADA111}"/>
              </a:ext>
            </a:extLst>
          </p:cNvPr>
          <p:cNvSpPr txBox="1"/>
          <p:nvPr/>
        </p:nvSpPr>
        <p:spPr>
          <a:xfrm>
            <a:off x="31330" y="2465791"/>
            <a:ext cx="5649416" cy="307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Desarrollo e integración a la Plataforma Digital Estatal el Sistema Electrónico V de denuncias públicas de faltas administrativas y hechos de corrupción.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Integrar a la Plataforma Digital Estatal el Sistema Electrónico III de Servidores Públicos y particulares sancionados.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Continuar con la interoperación de los Sistemas: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Sistema I de evolución patrimonial, declaración de intereses y  constancia de presentación de declaración fiscal.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Sistema II de Servidores Públicos que intervengan en procedimientos de contrataciones públicas.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Sistema III de Servidores Públicos y particulares sancionados.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128831-F589-2E84-30F2-56FAB754FF76}"/>
              </a:ext>
            </a:extLst>
          </p:cNvPr>
          <p:cNvSpPr txBox="1"/>
          <p:nvPr/>
        </p:nvSpPr>
        <p:spPr>
          <a:xfrm>
            <a:off x="776515" y="6127019"/>
            <a:ext cx="4159045" cy="5386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Porcentaje de implementación de la Plataforma Digital Estatal.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40EDDC-6E59-4771-4295-2278F16D4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756" y="3135248"/>
            <a:ext cx="5980446" cy="31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E67710-5076-4EE2-A031-1E588D489F7A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5ABFC-6D4A-5BDC-212E-0546738A6FB5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A997B6-BC63-57B0-AEA9-B69E908DA23A}"/>
              </a:ext>
            </a:extLst>
          </p:cNvPr>
          <p:cNvSpPr txBox="1"/>
          <p:nvPr/>
        </p:nvSpPr>
        <p:spPr>
          <a:xfrm>
            <a:off x="1273140" y="1135611"/>
            <a:ext cx="826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estratégico  2.1 Seguimiento a las Recomendaciones No Vinculantes del Comité Coordinador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E1C96F-AB37-4FEB-503F-198F5AE7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354" y="2429743"/>
            <a:ext cx="1615290" cy="5883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1F6590-8F79-57E4-99C6-9E83D357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54" y="5005857"/>
            <a:ext cx="1538150" cy="5869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B9BAB3-6871-187B-2B4F-2A0BE6D7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F3C661A-DB10-D696-DE21-7B6A00AE7F9E}"/>
              </a:ext>
            </a:extLst>
          </p:cNvPr>
          <p:cNvSpPr txBox="1"/>
          <p:nvPr/>
        </p:nvSpPr>
        <p:spPr>
          <a:xfrm>
            <a:off x="265471" y="3109702"/>
            <a:ext cx="4660490" cy="193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Brindar atención al 100% de las solicitudes de aclaración emitidas por las autoridades a las que se dirigen las Recomendaciones No Vinculantes.</a:t>
            </a:r>
          </a:p>
          <a:p>
            <a:pPr marL="342900" indent="-342900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Gestionar y administrar la evidencia de acciones implementadas por parte de las autoridades que hayan aceptado las Recomendaciones No Vinculantes.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366AD2-6DAC-E135-D792-C9B4D6076E16}"/>
              </a:ext>
            </a:extLst>
          </p:cNvPr>
          <p:cNvSpPr txBox="1"/>
          <p:nvPr/>
        </p:nvSpPr>
        <p:spPr>
          <a:xfrm>
            <a:off x="550607" y="5740595"/>
            <a:ext cx="4159045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dirty="0"/>
              <a:t>Porcentaje de avance en la Implementación de la Política Estatal Anticorrupción de Guanajuato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6865CF1-7726-624D-CE4B-8DA66C5FD9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364" y="3108283"/>
            <a:ext cx="5934487" cy="28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" y="-7102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5144448-850B-4BFD-9413-41515C6A838E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9C48FF-51E0-42EF-97C6-204DC39B70DD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DA291-E020-4019-82B8-57100E233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" y="0"/>
            <a:ext cx="2048260" cy="23774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396885-A964-4F88-B036-6C004F67576D}"/>
              </a:ext>
            </a:extLst>
          </p:cNvPr>
          <p:cNvSpPr txBox="1"/>
          <p:nvPr/>
        </p:nvSpPr>
        <p:spPr>
          <a:xfrm>
            <a:off x="2952474" y="1085450"/>
            <a:ext cx="612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estratégico 3.1 Agenda de Aprendizaje 2023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BDEEAA-C0F5-285D-2A9D-76F88D8F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784" y="2527641"/>
            <a:ext cx="1615290" cy="5883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D8EEDB-C472-4784-5762-F382ECC1B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354" y="5005857"/>
            <a:ext cx="1538150" cy="586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5F9373-39EB-37AD-E8BA-072F0066E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14F6B39-4518-84E0-60F7-D9354AB8DF59}"/>
              </a:ext>
            </a:extLst>
          </p:cNvPr>
          <p:cNvSpPr txBox="1"/>
          <p:nvPr/>
        </p:nvSpPr>
        <p:spPr>
          <a:xfrm>
            <a:off x="320513" y="3315310"/>
            <a:ext cx="4070554" cy="99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Capacitar al menos a 200 personas en temas de prevención, detección, investigación y sanción de faltas administrativas y hechos de corrupción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0FB1A9C-6602-F03E-B80A-6E572EB3759F}"/>
              </a:ext>
            </a:extLst>
          </p:cNvPr>
          <p:cNvSpPr txBox="1"/>
          <p:nvPr/>
        </p:nvSpPr>
        <p:spPr>
          <a:xfrm>
            <a:off x="550607" y="5740595"/>
            <a:ext cx="4159045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Porcentaje de personas que participan en el programa de capacitación «Agenda de Aprendizaje 2023».</a:t>
            </a:r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C06B50-CF5F-F860-99B0-7B0193AD3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9673" y="3099095"/>
            <a:ext cx="5639870" cy="33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" y="-7102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5144448-850B-4BFD-9413-41515C6A838E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9C48FF-51E0-42EF-97C6-204DC39B70DD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DA291-E020-4019-82B8-57100E233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" y="0"/>
            <a:ext cx="2048260" cy="23774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396885-A964-4F88-B036-6C004F67576D}"/>
              </a:ext>
            </a:extLst>
          </p:cNvPr>
          <p:cNvSpPr txBox="1"/>
          <p:nvPr/>
        </p:nvSpPr>
        <p:spPr>
          <a:xfrm>
            <a:off x="2475738" y="1085450"/>
            <a:ext cx="722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estratégico 4.1 Vinculación con instituciones educativas, colegios de profesionistas y cámaras empresariales</a:t>
            </a:r>
            <a:endParaRPr lang="es-MX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BDEEAA-C0F5-285D-2A9D-76F88D8F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54" y="2429743"/>
            <a:ext cx="1615290" cy="5883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D8EEDB-C472-4784-5762-F382ECC1B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354" y="4594640"/>
            <a:ext cx="1538150" cy="586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5F9373-39EB-37AD-E8BA-072F0066E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14F6B39-4518-84E0-60F7-D9354AB8DF59}"/>
              </a:ext>
            </a:extLst>
          </p:cNvPr>
          <p:cNvSpPr txBox="1"/>
          <p:nvPr/>
        </p:nvSpPr>
        <p:spPr>
          <a:xfrm>
            <a:off x="550607" y="3109702"/>
            <a:ext cx="3706761" cy="99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Implementación de tres acciones de vinculación institucional en el marco de los convenios de colaboración suscritos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0FB1A9C-6602-F03E-B80A-6E572EB3759F}"/>
              </a:ext>
            </a:extLst>
          </p:cNvPr>
          <p:cNvSpPr txBox="1"/>
          <p:nvPr/>
        </p:nvSpPr>
        <p:spPr>
          <a:xfrm>
            <a:off x="513889" y="5454800"/>
            <a:ext cx="4159045" cy="9996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Porcentaje de convenios de colaboración firmados con instituciones educativas, colegios de profesionistas y cámaras empresariales en ejecución.</a:t>
            </a:r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57FB9D-19DB-6D76-42BB-374E130259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0592" y="3033253"/>
            <a:ext cx="5990884" cy="29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E67710-5076-4EE2-A031-1E588D489F7A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5ABFC-6D4A-5BDC-212E-0546738A6FB5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A997B6-BC63-57B0-AEA9-B69E908DA23A}"/>
              </a:ext>
            </a:extLst>
          </p:cNvPr>
          <p:cNvSpPr txBox="1"/>
          <p:nvPr/>
        </p:nvSpPr>
        <p:spPr>
          <a:xfrm>
            <a:off x="983226" y="1085450"/>
            <a:ext cx="809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transversal 1.1 Gestión e innovación tecnológica para la mejora de los procesos y actividades de la Secretaría Ejecutiva y del Sistema Estatal Anticorrupción.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E1C96F-AB37-4FEB-503F-198F5AE7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354" y="2429743"/>
            <a:ext cx="1615290" cy="5883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1F6590-8F79-57E4-99C6-9E83D357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54" y="5005857"/>
            <a:ext cx="1538150" cy="5869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B9BAB3-6871-187B-2B4F-2A0BE6D7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91BF5A-82C1-8A7F-7068-7ACB2B2508AE}"/>
              </a:ext>
            </a:extLst>
          </p:cNvPr>
          <p:cNvSpPr txBox="1"/>
          <p:nvPr/>
        </p:nvSpPr>
        <p:spPr>
          <a:xfrm>
            <a:off x="186813" y="3070968"/>
            <a:ext cx="4660490" cy="124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Diseñar los proyectos estratégicos del portafolio en materia de tecnologías de la información.</a:t>
            </a:r>
          </a:p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Desarrollo e implementación de dos proyectos estratégicos del portafolio de proyectos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82BB78-B8DA-E222-439F-FA742A62CA20}"/>
              </a:ext>
            </a:extLst>
          </p:cNvPr>
          <p:cNvSpPr txBox="1"/>
          <p:nvPr/>
        </p:nvSpPr>
        <p:spPr>
          <a:xfrm>
            <a:off x="550607" y="5740595"/>
            <a:ext cx="4159045" cy="9996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ES" dirty="0"/>
              <a:t>Porcentaje de sistemas tecnológicos desarrollados con respecto al total de necesidades tecnológicas del Sistema Estatal Anticorrupción.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3352BC-D960-F54A-826F-B3BACB7DB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650" y="3107693"/>
            <a:ext cx="6111153" cy="27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3995E8-3F70-4787-98D2-214AFAEA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" y="-7102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37C3A2-802C-463F-94FA-BD14FB2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95" y="123313"/>
            <a:ext cx="2408508" cy="96213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9A36F-4504-4905-BD7D-1B9AE9450CC6}"/>
              </a:ext>
            </a:extLst>
          </p:cNvPr>
          <p:cNvCxnSpPr>
            <a:cxnSpLocks/>
          </p:cNvCxnSpPr>
          <p:nvPr/>
        </p:nvCxnSpPr>
        <p:spPr>
          <a:xfrm>
            <a:off x="9036412" y="105557"/>
            <a:ext cx="0" cy="962137"/>
          </a:xfrm>
          <a:prstGeom prst="line">
            <a:avLst/>
          </a:prstGeom>
          <a:ln w="28575">
            <a:solidFill>
              <a:srgbClr val="003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5144448-850B-4BFD-9413-41515C6A838E}"/>
              </a:ext>
            </a:extLst>
          </p:cNvPr>
          <p:cNvSpPr txBox="1"/>
          <p:nvPr/>
        </p:nvSpPr>
        <p:spPr>
          <a:xfrm>
            <a:off x="7445563" y="310538"/>
            <a:ext cx="1235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9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Informe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9C48FF-51E0-42EF-97C6-204DC39B70DD}"/>
              </a:ext>
            </a:extLst>
          </p:cNvPr>
          <p:cNvSpPr txBox="1"/>
          <p:nvPr/>
        </p:nvSpPr>
        <p:spPr>
          <a:xfrm>
            <a:off x="2646881" y="598239"/>
            <a:ext cx="61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Cumplimiento anual PAT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7442A-24C9-48ED-93EB-8EF3F1DAF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4" cy="26243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DA291-E020-4019-82B8-57100E233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" y="0"/>
            <a:ext cx="2048260" cy="23774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396885-A964-4F88-B036-6C004F67576D}"/>
              </a:ext>
            </a:extLst>
          </p:cNvPr>
          <p:cNvSpPr txBox="1"/>
          <p:nvPr/>
        </p:nvSpPr>
        <p:spPr>
          <a:xfrm>
            <a:off x="2379406" y="1085450"/>
            <a:ext cx="704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Proyecto transversal 1.2 Coordinación institucional con los entes públicos y la ciudadanía</a:t>
            </a:r>
            <a:endParaRPr lang="es-MX" sz="2000" b="1" dirty="0">
              <a:solidFill>
                <a:srgbClr val="003D48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BDEEAA-C0F5-285D-2A9D-76F88D8F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54" y="2429743"/>
            <a:ext cx="1615290" cy="5883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D8EEDB-C472-4784-5762-F382ECC1B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494" y="4807627"/>
            <a:ext cx="1538150" cy="586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5F9373-39EB-37AD-E8BA-072F0066E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383" y="2170900"/>
            <a:ext cx="1706682" cy="596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0FB1A9C-6602-F03E-B80A-6E572EB3759F}"/>
              </a:ext>
            </a:extLst>
          </p:cNvPr>
          <p:cNvSpPr txBox="1"/>
          <p:nvPr/>
        </p:nvSpPr>
        <p:spPr>
          <a:xfrm>
            <a:off x="299883" y="5584384"/>
            <a:ext cx="4159045" cy="9996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indent="449580">
              <a:lnSpc>
                <a:spcPct val="107000"/>
              </a:lnSpc>
              <a:spcAft>
                <a:spcPts val="1920"/>
              </a:spcAft>
              <a:defRPr sz="140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Porcentaje de entes públicos y ciudadanía que participan en las reuniones y los espacios de diálogo para la prevención y combate de la corrupción, con respecto al programado.</a:t>
            </a: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5EBAC2-A2A7-235C-B6C1-7B04FAFE0744}"/>
              </a:ext>
            </a:extLst>
          </p:cNvPr>
          <p:cNvSpPr txBox="1"/>
          <p:nvPr/>
        </p:nvSpPr>
        <p:spPr>
          <a:xfrm>
            <a:off x="213739" y="3218231"/>
            <a:ext cx="4660490" cy="124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Diseño e implementación de cuatro estrategias de coordinación con los entes públicos estatales y municipales.</a:t>
            </a:r>
          </a:p>
          <a:p>
            <a:pPr marL="342900" indent="-342900" algn="just">
              <a:lnSpc>
                <a:spcPct val="107000"/>
              </a:lnSpc>
              <a:spcAft>
                <a:spcPts val="192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050505"/>
                </a:solidFill>
                <a:effectLst/>
                <a:latin typeface="Muli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Realización de 10 diálogos anticorrupción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6D850A4-AEC0-65C6-ADB4-BEED5D2876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0192" y="2937179"/>
            <a:ext cx="5782699" cy="31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EE573DF-FB89-4DCC-9D12-D48DDAE10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CD1A55-D646-4F01-9C21-5D7EE057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0" y="727827"/>
            <a:ext cx="1591059" cy="229819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101BA775-05D4-8BCE-78E8-8079BB4CC62B}"/>
              </a:ext>
            </a:extLst>
          </p:cNvPr>
          <p:cNvSpPr/>
          <p:nvPr/>
        </p:nvSpPr>
        <p:spPr>
          <a:xfrm>
            <a:off x="3653588" y="3410038"/>
            <a:ext cx="488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¡Muchas gracias!</a:t>
            </a:r>
            <a:endParaRPr lang="en-US" sz="3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4577E87-2487-386C-EE5E-0720E12D0BE2}"/>
              </a:ext>
            </a:extLst>
          </p:cNvPr>
          <p:cNvSpPr txBox="1"/>
          <p:nvPr/>
        </p:nvSpPr>
        <p:spPr>
          <a:xfrm>
            <a:off x="5492969" y="4424885"/>
            <a:ext cx="4038374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http://seseaguanajuato.org</a:t>
            </a:r>
          </a:p>
          <a:p>
            <a:endParaRPr 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@SESEAGuanajuato</a:t>
            </a:r>
          </a:p>
          <a:p>
            <a:endParaRPr 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@GuanajuatoSESEA</a:t>
            </a:r>
          </a:p>
          <a:p>
            <a:endParaRPr 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@</a:t>
            </a:r>
            <a:r>
              <a:rPr lang="es-MX" sz="14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seseagto</a:t>
            </a:r>
            <a:endParaRPr lang="es-MX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  <a:p>
            <a:endParaRPr lang="es-MX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  <a:p>
            <a:r>
              <a:rPr lang="es-MX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 Light" panose="020F0302020204030204" pitchFamily="34" charset="0"/>
              </a:rPr>
              <a:t>contacto.sesea@guanajuato.gob.mx</a:t>
            </a:r>
            <a:endParaRPr 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30DAC-DC8E-4A92-5CDB-144BBFF8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43" y="4803206"/>
            <a:ext cx="318837" cy="3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23C99B48-4CFB-0232-A4EB-B5EA17BCA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43" y="6055901"/>
            <a:ext cx="354347" cy="354347"/>
          </a:xfrm>
          <a:prstGeom prst="rect">
            <a:avLst/>
          </a:prstGeom>
        </p:spPr>
      </p:pic>
      <p:pic>
        <p:nvPicPr>
          <p:cNvPr id="22" name="Imagen 2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EF45F56-B2B2-6DE1-BA11-E37FCD323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40" y="4344601"/>
            <a:ext cx="510677" cy="383008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2D33AA85-99BD-A233-03D9-21590EB3C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78" y="5590798"/>
            <a:ext cx="425116" cy="425116"/>
          </a:xfrm>
          <a:prstGeom prst="rect">
            <a:avLst/>
          </a:prstGeom>
        </p:spPr>
      </p:pic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C92F7B6-A895-5731-06A5-57B0725A3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9" y="5197559"/>
            <a:ext cx="367184" cy="3671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82EBD4A-B097-4ED0-BDCB-9545EBCDD7D1}"/>
              </a:ext>
            </a:extLst>
          </p:cNvPr>
          <p:cNvSpPr txBox="1"/>
          <p:nvPr/>
        </p:nvSpPr>
        <p:spPr>
          <a:xfrm>
            <a:off x="7512156" y="1315233"/>
            <a:ext cx="436815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Dr. Erik Gerardo Ramírez Serafín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Secretario Técnico de la Secretaria Ejecutiva del 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Sistema Estatal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3125819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584</Words>
  <Application>Microsoft Office PowerPoint</Application>
  <PresentationFormat>Panorámica</PresentationFormat>
  <Paragraphs>64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Muli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 office365</dc:creator>
  <cp:lastModifiedBy>Coordinaciones SESEA</cp:lastModifiedBy>
  <cp:revision>39</cp:revision>
  <dcterms:created xsi:type="dcterms:W3CDTF">2023-02-08T00:47:09Z</dcterms:created>
  <dcterms:modified xsi:type="dcterms:W3CDTF">2024-01-30T05:31:27Z</dcterms:modified>
</cp:coreProperties>
</file>